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9335a52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9335a52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fd40cf9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ffd40cf9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9335a52a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9335a52a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ffd40cf9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ffd40cf9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ffd40cf9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ffd40cf9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b21a4715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b21a4715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9335a52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9335a52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ffd40cf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ffd40cf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b21a471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b21a471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80168d4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80168d4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a2f5282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a2f5282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ffd40cf9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ffd40cf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fd40cf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ffd40cf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335a52a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9335a52a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ffd40cf9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ffd40cf9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b208561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b208561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eps.python.org/pep-0008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lamongual@unal.edu.co" TargetMode="External"/><Relationship Id="rId4" Type="http://schemas.openxmlformats.org/officeDocument/2006/relationships/hyperlink" Target="mailto:mapenav@unal.edu.c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15476"/>
          <a:stretch/>
        </p:blipFill>
        <p:spPr>
          <a:xfrm>
            <a:off x="0" y="0"/>
            <a:ext cx="9143998" cy="44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54300" y="131175"/>
            <a:ext cx="437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chemeClr val="lt1"/>
                </a:solidFill>
                <a:highlight>
                  <a:schemeClr val="dk2"/>
                </a:highlight>
                <a:latin typeface="Trebuchet MS"/>
                <a:ea typeface="Trebuchet MS"/>
                <a:cs typeface="Trebuchet MS"/>
                <a:sym typeface="Trebuchet MS"/>
              </a:rPr>
              <a:t>Buenas prácticas en python</a:t>
            </a:r>
            <a:endParaRPr b="1" sz="23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6046900" y="3853800"/>
            <a:ext cx="3033000" cy="428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 </a:t>
            </a:r>
            <a:r>
              <a:rPr lang="es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Conocer buenas prácticas de organización en python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DRY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426750" y="903125"/>
            <a:ext cx="43956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Escribir comentarios donde el código no sea suficiente para explicar la lógica o la intención.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Usar docstrings para documentar clases, métodos, funciones y sus parámetros.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Los comentarios deben ser claros y concisos.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Actualizar comentarios si el código asociado cambia.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innecesarios deben ser evitados.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8725" l="0" r="0" t="0"/>
          <a:stretch/>
        </p:blipFill>
        <p:spPr>
          <a:xfrm>
            <a:off x="565950" y="781775"/>
            <a:ext cx="3817150" cy="34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50" y="699775"/>
            <a:ext cx="3678401" cy="36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DRY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689350" y="854700"/>
            <a:ext cx="5247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para cada clase y método.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 la confianza en el código y facilita la refactorización.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frameworks de pruebas como unittest o pytest.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Test-Driven Development (TDD) - Desarrollo basado en pruebas.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89350" y="836563"/>
            <a:ext cx="439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Convenciones de Nomenclatura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Variables, funciones, métodos: </a:t>
            </a:r>
            <a:r>
              <a:rPr lang="es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snake_case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Clases: </a:t>
            </a:r>
            <a:r>
              <a:rPr lang="es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CamelCase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Constantes: </a:t>
            </a:r>
            <a:r>
              <a:rPr lang="es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UPPERCASE_WITH_UNDERSCORES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proyecto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607250" y="3388500"/>
            <a:ext cx="5929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Herramientas de formateo automático como </a:t>
            </a:r>
            <a:r>
              <a:rPr b="1"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black </a:t>
            </a:r>
            <a:r>
              <a:rPr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b="1"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autopep8</a:t>
            </a:r>
            <a:r>
              <a:rPr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i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Linters como flake8 para detectar desviaciones del estilo.</a:t>
            </a:r>
            <a:endParaRPr i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https://peps.python.org/pep-0008/</a:t>
            </a:r>
            <a:endParaRPr i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9526" l="0" r="0" t="0"/>
          <a:stretch/>
        </p:blipFill>
        <p:spPr>
          <a:xfrm>
            <a:off x="4825525" y="737350"/>
            <a:ext cx="4205350" cy="25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4223" l="0" r="8725" t="0"/>
          <a:stretch/>
        </p:blipFill>
        <p:spPr>
          <a:xfrm>
            <a:off x="5550950" y="882025"/>
            <a:ext cx="3593050" cy="34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proyecto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89350" y="804575"/>
            <a:ext cx="66978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Legibilidad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Uso de </a:t>
            </a:r>
            <a:r>
              <a:rPr b="1"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espacios por nivel de sangría.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Líneas que no superen los </a:t>
            </a:r>
            <a:r>
              <a:rPr b="1"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79 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caracteres para código o </a:t>
            </a:r>
            <a:r>
              <a:rPr b="1"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72 </a:t>
            </a: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para comentarios.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Espaciado alrededor de operadores y después de comas.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Importaciones en líneas separadas.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Agrupar importaciones: estándar, de terceros, locales.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Evitar importaciones con </a:t>
            </a:r>
            <a:r>
              <a:rPr b="1"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endParaRPr b="1"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Separación de definiciones de funciones y clases con dos líneas en blanco.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proyecto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50" y="752875"/>
            <a:ext cx="1720576" cy="35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proyecto</a:t>
            </a:r>
            <a:endParaRPr sz="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45776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9" name="Google Shape;229;p29"/>
          <p:cNvGrpSpPr/>
          <p:nvPr/>
        </p:nvGrpSpPr>
        <p:grpSpPr>
          <a:xfrm>
            <a:off x="1587300" y="658075"/>
            <a:ext cx="7235175" cy="1097150"/>
            <a:chOff x="1587300" y="658075"/>
            <a:chExt cx="7235175" cy="1097150"/>
          </a:xfrm>
        </p:grpSpPr>
        <p:sp>
          <p:nvSpPr>
            <p:cNvPr id="230" name="Google Shape;230;p29"/>
            <p:cNvSpPr txBox="1"/>
            <p:nvPr/>
          </p:nvSpPr>
          <p:spPr>
            <a:xfrm>
              <a:off x="3395475" y="658075"/>
              <a:ext cx="542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rebuchet MS"/>
                <a:buChar char="●"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assets</a:t>
              </a:r>
              <a:r>
                <a:rPr lang="es" sz="13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Directorio dispuesto para todos los recursos multimedia de la solución</a:t>
              </a:r>
              <a:endPara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587300" y="1014825"/>
              <a:ext cx="908100" cy="7404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2" name="Google Shape;232;p29"/>
            <p:cNvCxnSpPr>
              <a:stCxn id="231" idx="3"/>
            </p:cNvCxnSpPr>
            <p:nvPr/>
          </p:nvCxnSpPr>
          <p:spPr>
            <a:xfrm flipH="1" rot="10800000">
              <a:off x="2495400" y="869925"/>
              <a:ext cx="801300" cy="515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3" name="Google Shape;233;p29"/>
          <p:cNvGrpSpPr/>
          <p:nvPr/>
        </p:nvGrpSpPr>
        <p:grpSpPr>
          <a:xfrm>
            <a:off x="1587300" y="1128388"/>
            <a:ext cx="6203775" cy="2661525"/>
            <a:chOff x="1587300" y="1123800"/>
            <a:chExt cx="6203775" cy="2661525"/>
          </a:xfrm>
        </p:grpSpPr>
        <p:sp>
          <p:nvSpPr>
            <p:cNvPr id="234" name="Google Shape;234;p29"/>
            <p:cNvSpPr txBox="1"/>
            <p:nvPr/>
          </p:nvSpPr>
          <p:spPr>
            <a:xfrm>
              <a:off x="3395475" y="1123800"/>
              <a:ext cx="439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rebuchet MS"/>
                <a:buChar char="●"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src</a:t>
              </a:r>
              <a:r>
                <a:rPr lang="es" sz="13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</a:t>
              </a:r>
              <a:endPara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587300" y="1755225"/>
              <a:ext cx="1381200" cy="2030100"/>
            </a:xfrm>
            <a:prstGeom prst="rect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6" name="Google Shape;236;p29"/>
            <p:cNvCxnSpPr>
              <a:endCxn id="234" idx="1"/>
            </p:cNvCxnSpPr>
            <p:nvPr/>
          </p:nvCxnSpPr>
          <p:spPr>
            <a:xfrm flipH="1" rot="10800000">
              <a:off x="2899875" y="1316250"/>
              <a:ext cx="495600" cy="438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7" name="Google Shape;237;p29"/>
          <p:cNvGrpSpPr/>
          <p:nvPr/>
        </p:nvGrpSpPr>
        <p:grpSpPr>
          <a:xfrm>
            <a:off x="1839150" y="1477700"/>
            <a:ext cx="7081200" cy="776525"/>
            <a:chOff x="1839150" y="1477700"/>
            <a:chExt cx="7081200" cy="776525"/>
          </a:xfrm>
        </p:grpSpPr>
        <p:sp>
          <p:nvSpPr>
            <p:cNvPr id="238" name="Google Shape;238;p29"/>
            <p:cNvSpPr txBox="1"/>
            <p:nvPr/>
          </p:nvSpPr>
          <p:spPr>
            <a:xfrm>
              <a:off x="3647550" y="1477700"/>
              <a:ext cx="527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Trebuchet MS"/>
                <a:buChar char="●"/>
              </a:pP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characters</a:t>
              </a: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Directorio dispuesto para clases de  personajes de juego (jugadores, enemigos, etc)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1839150" y="1884925"/>
              <a:ext cx="1083600" cy="369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40" name="Google Shape;240;p29"/>
            <p:cNvCxnSpPr>
              <a:stCxn id="239" idx="3"/>
            </p:cNvCxnSpPr>
            <p:nvPr/>
          </p:nvCxnSpPr>
          <p:spPr>
            <a:xfrm flipH="1" rot="10800000">
              <a:off x="2922750" y="1678975"/>
              <a:ext cx="900600" cy="390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1" name="Google Shape;241;p29"/>
          <p:cNvGrpSpPr/>
          <p:nvPr/>
        </p:nvGrpSpPr>
        <p:grpSpPr>
          <a:xfrm>
            <a:off x="1839150" y="2026775"/>
            <a:ext cx="7081200" cy="608450"/>
            <a:chOff x="1839150" y="2026775"/>
            <a:chExt cx="7081200" cy="608450"/>
          </a:xfrm>
        </p:grpSpPr>
        <p:sp>
          <p:nvSpPr>
            <p:cNvPr id="242" name="Google Shape;242;p29"/>
            <p:cNvSpPr txBox="1"/>
            <p:nvPr/>
          </p:nvSpPr>
          <p:spPr>
            <a:xfrm>
              <a:off x="3647550" y="2026775"/>
              <a:ext cx="527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Trebuchet MS"/>
                <a:buChar char="●"/>
              </a:pP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levels:</a:t>
              </a: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Directorio dispuesto para clases de niveles con funcionalidades únicas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1839150" y="2265925"/>
              <a:ext cx="1083600" cy="369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44" name="Google Shape;244;p29"/>
            <p:cNvCxnSpPr>
              <a:stCxn id="243" idx="3"/>
            </p:cNvCxnSpPr>
            <p:nvPr/>
          </p:nvCxnSpPr>
          <p:spPr>
            <a:xfrm flipH="1" rot="10800000">
              <a:off x="2922750" y="2228275"/>
              <a:ext cx="915900" cy="22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5" name="Google Shape;245;p29"/>
          <p:cNvGrpSpPr/>
          <p:nvPr/>
        </p:nvGrpSpPr>
        <p:grpSpPr>
          <a:xfrm>
            <a:off x="1839150" y="2527338"/>
            <a:ext cx="7081200" cy="554100"/>
            <a:chOff x="1839150" y="2527338"/>
            <a:chExt cx="7081200" cy="554100"/>
          </a:xfrm>
        </p:grpSpPr>
        <p:sp>
          <p:nvSpPr>
            <p:cNvPr id="246" name="Google Shape;246;p29"/>
            <p:cNvSpPr txBox="1"/>
            <p:nvPr/>
          </p:nvSpPr>
          <p:spPr>
            <a:xfrm>
              <a:off x="3647550" y="2527338"/>
              <a:ext cx="527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Trebuchet MS"/>
                <a:buChar char="●"/>
              </a:pP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ui:</a:t>
              </a: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Directorio dispuesto para clases de interfaces gráficas como menú principal, menú de pausa, etc.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839150" y="2646925"/>
              <a:ext cx="1083600" cy="369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48" name="Google Shape;248;p29"/>
            <p:cNvCxnSpPr>
              <a:stCxn id="247" idx="3"/>
            </p:cNvCxnSpPr>
            <p:nvPr/>
          </p:nvCxnSpPr>
          <p:spPr>
            <a:xfrm flipH="1" rot="10800000">
              <a:off x="2922750" y="2724475"/>
              <a:ext cx="915900" cy="107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9" name="Google Shape;249;p29"/>
          <p:cNvGrpSpPr/>
          <p:nvPr/>
        </p:nvGrpSpPr>
        <p:grpSpPr>
          <a:xfrm>
            <a:off x="1839150" y="3027925"/>
            <a:ext cx="7081200" cy="570238"/>
            <a:chOff x="1839150" y="3027925"/>
            <a:chExt cx="7081200" cy="570238"/>
          </a:xfrm>
        </p:grpSpPr>
        <p:sp>
          <p:nvSpPr>
            <p:cNvPr id="250" name="Google Shape;250;p29"/>
            <p:cNvSpPr txBox="1"/>
            <p:nvPr/>
          </p:nvSpPr>
          <p:spPr>
            <a:xfrm>
              <a:off x="3647550" y="3044063"/>
              <a:ext cx="527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Trebuchet MS"/>
                <a:buChar char="●"/>
              </a:pP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</a:t>
              </a: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tils:</a:t>
              </a: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Directorio dispuesto para clases auxiliares que pueden apoyar las clases principales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839150" y="3027925"/>
              <a:ext cx="1083600" cy="369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52" name="Google Shape;252;p29"/>
            <p:cNvCxnSpPr>
              <a:stCxn id="251" idx="3"/>
            </p:cNvCxnSpPr>
            <p:nvPr/>
          </p:nvCxnSpPr>
          <p:spPr>
            <a:xfrm>
              <a:off x="2922750" y="3212575"/>
              <a:ext cx="915900" cy="30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3" name="Google Shape;253;p29"/>
          <p:cNvGrpSpPr/>
          <p:nvPr/>
        </p:nvGrpSpPr>
        <p:grpSpPr>
          <a:xfrm>
            <a:off x="1839150" y="3397225"/>
            <a:ext cx="7081200" cy="532875"/>
            <a:chOff x="1839150" y="3397225"/>
            <a:chExt cx="7081200" cy="532875"/>
          </a:xfrm>
        </p:grpSpPr>
        <p:sp>
          <p:nvSpPr>
            <p:cNvPr id="254" name="Google Shape;254;p29"/>
            <p:cNvSpPr txBox="1"/>
            <p:nvPr/>
          </p:nvSpPr>
          <p:spPr>
            <a:xfrm>
              <a:off x="3647550" y="3560800"/>
              <a:ext cx="527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Trebuchet MS"/>
                <a:buChar char="●"/>
              </a:pP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</a:t>
              </a:r>
              <a:r>
                <a:rPr b="1"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sts:</a:t>
              </a: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Directorio dispuesto para clases de pruebas unitarias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839150" y="3397225"/>
              <a:ext cx="1083600" cy="369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56" name="Google Shape;256;p29"/>
            <p:cNvCxnSpPr>
              <a:stCxn id="255" idx="3"/>
            </p:cNvCxnSpPr>
            <p:nvPr/>
          </p:nvCxnSpPr>
          <p:spPr>
            <a:xfrm>
              <a:off x="2922750" y="3581875"/>
              <a:ext cx="931200" cy="188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7" name="Google Shape;257;p29"/>
          <p:cNvGrpSpPr/>
          <p:nvPr/>
        </p:nvGrpSpPr>
        <p:grpSpPr>
          <a:xfrm>
            <a:off x="1587300" y="3920113"/>
            <a:ext cx="7235100" cy="384913"/>
            <a:chOff x="1587300" y="3920113"/>
            <a:chExt cx="7235100" cy="384913"/>
          </a:xfrm>
        </p:grpSpPr>
        <p:sp>
          <p:nvSpPr>
            <p:cNvPr id="258" name="Google Shape;258;p29"/>
            <p:cNvSpPr txBox="1"/>
            <p:nvPr/>
          </p:nvSpPr>
          <p:spPr>
            <a:xfrm>
              <a:off x="3395400" y="3920113"/>
              <a:ext cx="542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rebuchet MS"/>
                <a:buChar char="●"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generales</a:t>
              </a:r>
              <a:r>
                <a:rPr lang="es" sz="13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Archivos de configuración del proyecto</a:t>
              </a:r>
              <a:endPara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587300" y="3920125"/>
              <a:ext cx="964800" cy="3849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60" name="Google Shape;260;p29"/>
            <p:cNvCxnSpPr>
              <a:stCxn id="259" idx="3"/>
              <a:endCxn id="258" idx="1"/>
            </p:cNvCxnSpPr>
            <p:nvPr/>
          </p:nvCxnSpPr>
          <p:spPr>
            <a:xfrm>
              <a:off x="2552100" y="4112575"/>
              <a:ext cx="8433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1" name="Google Shape;261;p29"/>
          <p:cNvGrpSpPr/>
          <p:nvPr/>
        </p:nvGrpSpPr>
        <p:grpSpPr>
          <a:xfrm>
            <a:off x="274725" y="2812225"/>
            <a:ext cx="2113125" cy="1105200"/>
            <a:chOff x="274725" y="2812225"/>
            <a:chExt cx="2113125" cy="1105200"/>
          </a:xfrm>
        </p:grpSpPr>
        <p:sp>
          <p:nvSpPr>
            <p:cNvPr id="262" name="Google Shape;262;p29"/>
            <p:cNvSpPr txBox="1"/>
            <p:nvPr/>
          </p:nvSpPr>
          <p:spPr>
            <a:xfrm>
              <a:off x="274725" y="2812225"/>
              <a:ext cx="900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Punto de entrada</a:t>
              </a:r>
              <a:endPara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839150" y="3789925"/>
              <a:ext cx="548700" cy="1275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64" name="Google Shape;264;p29"/>
            <p:cNvCxnSpPr>
              <a:stCxn id="263" idx="1"/>
              <a:endCxn id="262" idx="2"/>
            </p:cNvCxnSpPr>
            <p:nvPr/>
          </p:nvCxnSpPr>
          <p:spPr>
            <a:xfrm rot="10800000">
              <a:off x="724950" y="3397375"/>
              <a:ext cx="1114200" cy="456300"/>
            </a:xfrm>
            <a:prstGeom prst="bentConnector2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de proyecto</a:t>
            </a:r>
            <a:endParaRPr sz="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Pruebas unitarias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45776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Estilo de código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703000" y="763100"/>
            <a:ext cx="4715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import statement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AutoNum type="arabicPeriod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Directorio del Script Principal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rebuchet MS"/>
              <a:buChar char="○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Búsqueda inicial en el directorio donde se ejecuta el script.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AutoNum type="arabicPeriod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de Entorno PYTHONPATH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rebuchet MS"/>
              <a:buChar char="○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Directorios personalizados definidos por el usuario.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AutoNum type="arabicPeriod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Directorios Estándar de Python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rebuchet MS"/>
              <a:buChar char="○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Ubicaciones predefinidas por la instalación de Python.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AutoNum type="arabicPeriod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Directorios de Paquetes de Terceros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rebuchet MS"/>
              <a:buChar char="○"/>
            </a:pPr>
            <a:r>
              <a:rPr lang="e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Directorios como site-packages para paquetes instalados vía pip.</a:t>
            </a:r>
            <a:endParaRPr sz="13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27" y="1037850"/>
            <a:ext cx="1676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5589725" y="1677225"/>
            <a:ext cx="30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La variable sys.path almacena las rutas en las que se buscan paquetes.</a:t>
            </a:r>
            <a:endParaRPr i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200" y="2524625"/>
            <a:ext cx="2824227" cy="17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6263400" y="3532850"/>
            <a:ext cx="277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31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286" name="Google Shape;286;p31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13250" y="1097600"/>
            <a:ext cx="46962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Nombramiento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Principio de Responsabilidad única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DRY (Don’t Repeat Yourself)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Comentarios y Documentación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Pruebas unitarias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Estilo de código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/>
              <a:t>Estructura de proyecto</a:t>
            </a:r>
            <a:endParaRPr sz="16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452" y="1023450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798500" y="178270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Nombramiento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689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Nombramiento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637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Responsabilidad unica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DRY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08125" y="1434500"/>
            <a:ext cx="525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Utilizar nombres que describan la intención de la clase o método.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Los nombres de clases deben ser sustantivos (e.g., Cliente, CuentaBancaria).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Los nombres de métodos deben ser acciones (e.g., obtener_saldo, actualizar_direccion).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Evitar abreviaturas que no sean claras y preferir nombres que puedan ser entendidos fácilmente.</a:t>
            </a:r>
            <a:endParaRPr b="1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89350" y="747700"/>
            <a:ext cx="441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Nombres de variables, clases y funciones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325" y="909738"/>
            <a:ext cx="3079875" cy="30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Responsabilidad única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250" y="623100"/>
            <a:ext cx="3748000" cy="37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Responsabilidad única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Nombramiento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DRY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689350" y="847950"/>
            <a:ext cx="4209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 de responsabilidad única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Cada clase debe tener una única responsabilidad y por ende, una única razón para cambiar.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Evita crear clases "God Object" que manejan demasiados aspectos diferentes del programa.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1279050" y="1847575"/>
            <a:ext cx="658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DRY (Don’t repeat yourself)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4572000" y="-12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DRY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Nombramiento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2552050" y="25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Responsabilidad unica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689350" y="969175"/>
            <a:ext cx="420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DRY (Don't Repeat Yourself)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 dupliques código; utiliza abstracciones o descomposición en funciones/métodos para evitar la repetición.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 te encuentras copiando y pegando código, probablemente hay una oportunidad para refactorizar.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75" y="1034875"/>
            <a:ext cx="3578609" cy="26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798500" y="1695050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Comentarios y documentación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